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8" r:id="rId52"/>
    <p:sldId id="306" r:id="rId53"/>
    <p:sldId id="307" r:id="rId54"/>
    <p:sldId id="309" r:id="rId55"/>
    <p:sldId id="310" r:id="rId56"/>
    <p:sldId id="311" r:id="rId57"/>
    <p:sldId id="312" r:id="rId58"/>
    <p:sldId id="313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737" autoAdjust="0"/>
  </p:normalViewPr>
  <p:slideViewPr>
    <p:cSldViewPr>
      <p:cViewPr varScale="1">
        <p:scale>
          <a:sx n="68" d="100"/>
          <a:sy n="68" d="100"/>
        </p:scale>
        <p:origin x="-5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00EF-9312-45BA-8719-EA63A9468C1F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4A633C4-D88E-498C-8F5C-69F0A0E32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00EF-9312-45BA-8719-EA63A9468C1F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33C4-D88E-498C-8F5C-69F0A0E32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00EF-9312-45BA-8719-EA63A9468C1F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33C4-D88E-498C-8F5C-69F0A0E32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00EF-9312-45BA-8719-EA63A9468C1F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4A633C4-D88E-498C-8F5C-69F0A0E32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00EF-9312-45BA-8719-EA63A9468C1F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33C4-D88E-498C-8F5C-69F0A0E32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00EF-9312-45BA-8719-EA63A9468C1F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33C4-D88E-498C-8F5C-69F0A0E32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00EF-9312-45BA-8719-EA63A9468C1F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4A633C4-D88E-498C-8F5C-69F0A0E32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00EF-9312-45BA-8719-EA63A9468C1F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33C4-D88E-498C-8F5C-69F0A0E32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00EF-9312-45BA-8719-EA63A9468C1F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33C4-D88E-498C-8F5C-69F0A0E32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00EF-9312-45BA-8719-EA63A9468C1F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33C4-D88E-498C-8F5C-69F0A0E32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00EF-9312-45BA-8719-EA63A9468C1F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33C4-D88E-498C-8F5C-69F0A0E32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91100EF-9312-45BA-8719-EA63A9468C1F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4A633C4-D88E-498C-8F5C-69F0A0E32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://www.merriam-webster.com/dictionary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hyperlink" Target="http://www.merriam-webster.com/dictionary/%20a%20la%20mode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8.pn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77.png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hyperlink" Target="http://en.wikipedia.org/wiki/Coffee" TargetMode="External"/><Relationship Id="rId7" Type="http://schemas.openxmlformats.org/officeDocument/2006/relationships/hyperlink" Target="http://en.wikipedia.org/wiki/Foam" TargetMode="External"/><Relationship Id="rId2" Type="http://schemas.openxmlformats.org/officeDocument/2006/relationships/hyperlink" Target="http://en.wikipedia.org/wiki/Ital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Milk" TargetMode="External"/><Relationship Id="rId5" Type="http://schemas.openxmlformats.org/officeDocument/2006/relationships/hyperlink" Target="http://en.wikipedia.org/wiki/Espresso" TargetMode="External"/><Relationship Id="rId4" Type="http://schemas.openxmlformats.org/officeDocument/2006/relationships/hyperlink" Target="http://en.wikipedia.org/wiki/Beverage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AppData\Local\Microsoft\Windows\Temporary%20Internet%20Files\Content.IE5\N3NHLOW4\MS900054273%5b1%5d.mid" TargetMode="External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00400"/>
            <a:ext cx="7772400" cy="2819400"/>
          </a:xfrm>
        </p:spPr>
        <p:txBody>
          <a:bodyPr/>
          <a:lstStyle/>
          <a:p>
            <a:pPr algn="ctr"/>
            <a:r>
              <a:rPr lang="en-US" dirty="0" smtClean="0"/>
              <a:t>Foreign Words/Phrases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1524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-8</a:t>
            </a:r>
            <a:r>
              <a:rPr lang="en-US" baseline="30000" dirty="0" smtClean="0"/>
              <a:t>th</a:t>
            </a:r>
            <a:r>
              <a:rPr lang="en-US" dirty="0" smtClean="0"/>
              <a:t> Grades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hlinkClick r:id="rId2"/>
              </a:rPr>
              <a:t>http://www.merriam-webster.com/dictionary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0"/>
            <a:ext cx="20859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002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 smtClean="0"/>
              <a:t>Crème de la crème (French): </a:t>
            </a:r>
            <a:br>
              <a:rPr lang="en-US" dirty="0" smtClean="0"/>
            </a:br>
            <a:r>
              <a:rPr lang="en-US" dirty="0" smtClean="0"/>
              <a:t>the best of the best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user\AppData\Local\Microsoft\Windows\Temporary Internet Files\Content.IE5\F2VUWW3D\MC90043834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343400"/>
            <a:ext cx="1981200" cy="2286000"/>
          </a:xfrm>
          <a:prstGeom prst="rect">
            <a:avLst/>
          </a:prstGeom>
          <a:noFill/>
        </p:spPr>
      </p:pic>
      <p:pic>
        <p:nvPicPr>
          <p:cNvPr id="6147" name="Picture 3" descr="C:\Users\user\AppData\Local\Microsoft\Windows\Temporary Internet Files\Content.IE5\GPN2OI7T\MC90041575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1665" y="1908018"/>
            <a:ext cx="4600669" cy="2054382"/>
          </a:xfrm>
          <a:prstGeom prst="rect">
            <a:avLst/>
          </a:prstGeom>
          <a:noFill/>
        </p:spPr>
      </p:pic>
      <p:pic>
        <p:nvPicPr>
          <p:cNvPr id="6148" name="Picture 4" descr="C:\Users\user\AppData\Local\Microsoft\Windows\Temporary Internet Files\Content.IE5\NGJWYJLX\MC90003647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419600"/>
            <a:ext cx="1960778" cy="22704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1336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 smtClean="0"/>
              <a:t>Faux pas (French):</a:t>
            </a:r>
            <a:br>
              <a:rPr lang="en-US" dirty="0" smtClean="0"/>
            </a:br>
            <a:r>
              <a:rPr lang="en-US" dirty="0" smtClean="0"/>
              <a:t> Social blunder</a:t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 err="1" smtClean="0"/>
              <a:t>foh</a:t>
            </a:r>
            <a:r>
              <a:rPr lang="en-US" dirty="0" smtClean="0"/>
              <a:t> </a:t>
            </a:r>
            <a:r>
              <a:rPr lang="en-US" dirty="0" err="1" smtClean="0"/>
              <a:t>pah</a:t>
            </a:r>
            <a:r>
              <a:rPr lang="en-US" dirty="0" smtClean="0"/>
              <a:t>’]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170" name="Picture 2" descr="C:\Users\user\AppData\Local\Microsoft\Windows\Temporary Internet Files\Content.IE5\GPN2OI7T\MC900232518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8560" y="2844651"/>
            <a:ext cx="2079279" cy="19449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752600"/>
          </a:xfrm>
        </p:spPr>
        <p:txBody>
          <a:bodyPr>
            <a:normAutofit/>
          </a:bodyPr>
          <a:lstStyle/>
          <a:p>
            <a:pPr lvl="0" algn="ctr"/>
            <a:r>
              <a:rPr lang="en-US" dirty="0" smtClean="0"/>
              <a:t>Esprit de corps (French): </a:t>
            </a:r>
            <a:br>
              <a:rPr lang="en-US" dirty="0" smtClean="0"/>
            </a:br>
            <a:r>
              <a:rPr lang="en-US" dirty="0" smtClean="0"/>
              <a:t>team spirit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user\AppData\Local\Microsoft\Windows\Temporary Internet Files\Content.IE5\F2VUWW3D\MC90029569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0"/>
            <a:ext cx="1981200" cy="1905000"/>
          </a:xfrm>
          <a:prstGeom prst="rect">
            <a:avLst/>
          </a:prstGeom>
          <a:noFill/>
        </p:spPr>
      </p:pic>
      <p:pic>
        <p:nvPicPr>
          <p:cNvPr id="8195" name="Picture 3" descr="C:\Users\user\AppData\Local\Microsoft\Windows\Temporary Internet Files\Content.IE5\GPN2OI7T\MC90014959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895600"/>
            <a:ext cx="2423311" cy="20128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057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Bona fide (French): </a:t>
            </a:r>
            <a:br>
              <a:rPr lang="en-US" dirty="0" smtClean="0"/>
            </a:br>
            <a:r>
              <a:rPr lang="en-US" dirty="0" smtClean="0"/>
              <a:t>Genuine, real, sincere</a:t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 err="1" smtClean="0"/>
              <a:t>boh’na</a:t>
            </a:r>
            <a:r>
              <a:rPr lang="en-US" dirty="0" smtClean="0"/>
              <a:t> fide]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C:\Users\user\AppData\Local\Microsoft\Windows\Temporary Internet Files\Content.IE5\NGJWYJLX\MC900434825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971800"/>
            <a:ext cx="1828572" cy="1828572"/>
          </a:xfrm>
          <a:prstGeom prst="rect">
            <a:avLst/>
          </a:prstGeom>
          <a:noFill/>
        </p:spPr>
      </p:pic>
      <p:pic>
        <p:nvPicPr>
          <p:cNvPr id="1028" name="Picture 4" descr="C:\Users\user\AppData\Local\Microsoft\Windows\Temporary Internet Files\Content.IE5\CI6MPCZK\MP90044846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895600"/>
            <a:ext cx="2362200" cy="2133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752600"/>
          </a:xfrm>
        </p:spPr>
        <p:txBody>
          <a:bodyPr>
            <a:normAutofit/>
          </a:bodyPr>
          <a:lstStyle/>
          <a:p>
            <a:pPr lvl="0" algn="ctr"/>
            <a:r>
              <a:rPr lang="en-US" dirty="0" smtClean="0"/>
              <a:t>Aloha (Hawaiian):</a:t>
            </a:r>
            <a:br>
              <a:rPr lang="en-US" dirty="0" smtClean="0"/>
            </a:br>
            <a:r>
              <a:rPr lang="en-US" dirty="0" smtClean="0"/>
              <a:t> Hello/goodbye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9218" name="Picture 2" descr="C:\Users\user\AppData\Local\Microsoft\Windows\Temporary Internet Files\Content.IE5\F2VUWW3D\MC900436958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985294"/>
            <a:ext cx="1828800" cy="1663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1336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 smtClean="0"/>
              <a:t>Au courant (French):</a:t>
            </a:r>
            <a:br>
              <a:rPr lang="en-US" dirty="0" smtClean="0"/>
            </a:br>
            <a:r>
              <a:rPr lang="en-US" dirty="0" smtClean="0"/>
              <a:t> Current, up to date</a:t>
            </a:r>
            <a:br>
              <a:rPr lang="en-US" dirty="0" smtClean="0"/>
            </a:br>
            <a:r>
              <a:rPr lang="en-US" dirty="0" smtClean="0"/>
              <a:t>[oh’ </a:t>
            </a:r>
            <a:r>
              <a:rPr lang="en-US" dirty="0" err="1" smtClean="0"/>
              <a:t>koo-rahn</a:t>
            </a:r>
            <a:r>
              <a:rPr lang="en-US" dirty="0" smtClean="0"/>
              <a:t>’]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42" name="Picture 2" descr="C:\Users\user\AppData\Local\Microsoft\Windows\Temporary Internet Files\Content.IE5\NGJWYJLX\MC90000168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590800"/>
            <a:ext cx="1226210" cy="1262786"/>
          </a:xfrm>
          <a:prstGeom prst="rect">
            <a:avLst/>
          </a:prstGeom>
          <a:noFill/>
        </p:spPr>
      </p:pic>
      <p:pic>
        <p:nvPicPr>
          <p:cNvPr id="2050" name="Picture 2" descr="C:\Users\user\AppData\Local\Microsoft\Windows\Temporary Internet Files\Content.IE5\GTN19UIV\MP900444399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057400"/>
            <a:ext cx="2735839" cy="40989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3000" y="4800600"/>
            <a:ext cx="39462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“The shoes, the hair, the clothes- every</a:t>
            </a:r>
          </a:p>
          <a:p>
            <a:r>
              <a:rPr lang="en-US" dirty="0" smtClean="0"/>
              <a:t>last detail of her dress, in fact- was </a:t>
            </a:r>
          </a:p>
          <a:p>
            <a:r>
              <a:rPr lang="en-US" dirty="0" smtClean="0"/>
              <a:t>utterly </a:t>
            </a:r>
            <a:r>
              <a:rPr lang="en-US" i="1" dirty="0" smtClean="0"/>
              <a:t>au courant</a:t>
            </a:r>
            <a:r>
              <a:rPr lang="en-US" dirty="0" smtClean="0"/>
              <a:t>.”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752600"/>
          </a:xfrm>
        </p:spPr>
        <p:txBody>
          <a:bodyPr>
            <a:normAutofit/>
          </a:bodyPr>
          <a:lstStyle/>
          <a:p>
            <a:pPr lvl="0" algn="ctr"/>
            <a:r>
              <a:rPr lang="en-US" dirty="0" smtClean="0"/>
              <a:t>Bon appétit (French):</a:t>
            </a:r>
            <a:br>
              <a:rPr lang="en-US" dirty="0" smtClean="0"/>
            </a:br>
            <a:r>
              <a:rPr lang="en-US" dirty="0" smtClean="0"/>
              <a:t> Good appetite, enjoy your meal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1266" name="Picture 2" descr="C:\Users\user\AppData\Local\Microsoft\Windows\Temporary Internet Files\Content.IE5\F2VUWW3D\MC900089360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5230" y="2965380"/>
            <a:ext cx="1805940" cy="17035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0574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 smtClean="0"/>
              <a:t>Déjà vu (French):</a:t>
            </a:r>
            <a:br>
              <a:rPr lang="en-US" dirty="0" smtClean="0"/>
            </a:br>
            <a:r>
              <a:rPr lang="en-US" dirty="0" smtClean="0"/>
              <a:t> a feeling of having done or seen something before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MS900097493[1]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MS900097493[1].wav"/>
          </p:nvPr>
        </p:nvPicPr>
        <p:blipFill>
          <a:blip r:embed="rId3" cstate="print"/>
          <a:stretch>
            <a:fillRect/>
          </a:stretch>
        </p:blipFill>
        <p:spPr>
          <a:xfrm>
            <a:off x="4495800" y="3581400"/>
            <a:ext cx="304800" cy="304800"/>
          </a:xfrm>
          <a:prstGeom prst="rect">
            <a:avLst/>
          </a:prstGeom>
        </p:spPr>
      </p:pic>
      <p:pic>
        <p:nvPicPr>
          <p:cNvPr id="12290" name="Picture 2" descr="C:\Users\user\AppData\Local\Microsoft\Windows\Temporary Internet Files\Content.IE5\NGJWYJLX\MC90019868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429000"/>
            <a:ext cx="1401778" cy="19253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1242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 smtClean="0"/>
              <a:t>Femme fatale (French</a:t>
            </a:r>
            <a:r>
              <a:rPr lang="en-US" dirty="0" smtClean="0"/>
              <a:t>) [</a:t>
            </a:r>
            <a:r>
              <a:rPr lang="vi-VN" dirty="0" smtClean="0"/>
              <a:t>fĕm</a:t>
            </a:r>
            <a:r>
              <a:rPr lang="vi-VN" dirty="0" smtClean="0"/>
              <a:t>' </a:t>
            </a:r>
            <a:r>
              <a:rPr lang="vi-VN" dirty="0" smtClean="0"/>
              <a:t>fə-tăl‘</a:t>
            </a:r>
            <a:r>
              <a:rPr lang="en-US" dirty="0" smtClean="0"/>
              <a:t>]</a:t>
            </a:r>
            <a:r>
              <a:rPr lang="vi-VN" dirty="0" smtClean="0"/>
              <a:t>, </a:t>
            </a:r>
            <a:r>
              <a:rPr lang="en-US" dirty="0" smtClean="0"/>
              <a:t>: </a:t>
            </a:r>
            <a:r>
              <a:rPr lang="en-US" dirty="0" smtClean="0"/>
              <a:t>(disastrous woman) </a:t>
            </a:r>
            <a:br>
              <a:rPr lang="en-US" dirty="0" smtClean="0"/>
            </a:br>
            <a:r>
              <a:rPr lang="en-US" dirty="0" smtClean="0"/>
              <a:t>1. Seductive woman who lures men into dangerous or compromising situations. 2. A woman who attracts men by an aura of charm &amp; mystery.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3314" name="Picture 2" descr="C:\Users\user\AppData\Local\Microsoft\Windows\Temporary Internet Files\Content.IE5\N3NHLOW4\MC900438418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200400"/>
            <a:ext cx="4724400" cy="34591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524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 smtClean="0"/>
              <a:t>Cum laude (Latin):</a:t>
            </a:r>
            <a:br>
              <a:rPr lang="en-US" dirty="0" smtClean="0"/>
            </a:br>
            <a:r>
              <a:rPr lang="en-US" dirty="0" smtClean="0"/>
              <a:t> with distinction; with praise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4338" name="Picture 2" descr="C:\Users\user\AppData\Local\Microsoft\Windows\Temporary Internet Files\Content.IE5\F2VUWW3D\MC900238905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4968" y="2928347"/>
            <a:ext cx="1426464" cy="17775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002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 smtClean="0">
                <a:latin typeface="Albertville Extrabold" pitchFamily="34" charset="0"/>
              </a:rPr>
              <a:t>Bon voyage (French):</a:t>
            </a:r>
            <a:br>
              <a:rPr lang="en-US" dirty="0" smtClean="0">
                <a:latin typeface="Albertville Extrabold" pitchFamily="34" charset="0"/>
              </a:rPr>
            </a:br>
            <a:r>
              <a:rPr lang="en-US" dirty="0" smtClean="0">
                <a:latin typeface="Albertville Extrabold" pitchFamily="34" charset="0"/>
              </a:rPr>
              <a:t/>
            </a:r>
            <a:br>
              <a:rPr lang="en-US" dirty="0" smtClean="0">
                <a:latin typeface="Albertville Extrabold" pitchFamily="34" charset="0"/>
              </a:rPr>
            </a:br>
            <a:r>
              <a:rPr lang="en-US" dirty="0" smtClean="0">
                <a:latin typeface="Albertville Extrabold" pitchFamily="34" charset="0"/>
              </a:rPr>
              <a:t> farewell; goodbye</a:t>
            </a:r>
            <a:br>
              <a:rPr lang="en-US" dirty="0" smtClean="0">
                <a:latin typeface="Albertville Extrabold" pitchFamily="34" charset="0"/>
              </a:rPr>
            </a:br>
            <a:endParaRPr lang="en-US" dirty="0">
              <a:latin typeface="Albertville Extrabold" pitchFamily="34" charset="0"/>
            </a:endParaRPr>
          </a:p>
        </p:txBody>
      </p:sp>
      <p:pic>
        <p:nvPicPr>
          <p:cNvPr id="2050" name="Picture 2" descr="C:\Users\user\AppData\Local\Microsoft\Windows\Temporary Internet Files\Content.IE5\GPN2OI7T\MCj04344690000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334000"/>
            <a:ext cx="1819275" cy="1009650"/>
          </a:xfrm>
          <a:prstGeom prst="rect">
            <a:avLst/>
          </a:prstGeom>
          <a:noFill/>
        </p:spPr>
      </p:pic>
      <p:pic>
        <p:nvPicPr>
          <p:cNvPr id="2051" name="Picture 3" descr="C:\Users\user\AppData\Local\Microsoft\Windows\Temporary Internet Files\Content.IE5\N3NHLOW4\MCj043447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33600"/>
            <a:ext cx="1822450" cy="1003300"/>
          </a:xfrm>
          <a:prstGeom prst="rect">
            <a:avLst/>
          </a:prstGeom>
          <a:noFill/>
        </p:spPr>
      </p:pic>
      <p:pic>
        <p:nvPicPr>
          <p:cNvPr id="2053" name="Picture 5" descr="C:\Users\user\AppData\Local\Microsoft\Windows\Temporary Internet Files\Content.IE5\NGJWYJLX\MCj0434473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438400"/>
            <a:ext cx="5029200" cy="2819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524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 smtClean="0"/>
              <a:t>Summa cum laude (Latin):</a:t>
            </a:r>
            <a:br>
              <a:rPr lang="en-US" dirty="0" smtClean="0"/>
            </a:br>
            <a:r>
              <a:rPr lang="en-US" dirty="0" smtClean="0"/>
              <a:t> with highest distinction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C:\Users\user\AppData\Local\Microsoft\Windows\Temporary Internet Files\Content.IE5\GPN2OI7T\MC90008891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2804" y="2533802"/>
            <a:ext cx="1758391" cy="17903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764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 smtClean="0"/>
              <a:t>Magna cum laude (Latin):</a:t>
            </a:r>
            <a:br>
              <a:rPr lang="en-US" dirty="0" smtClean="0"/>
            </a:br>
            <a:r>
              <a:rPr lang="en-US" dirty="0" smtClean="0"/>
              <a:t> with great distinction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3" name="Picture 3" descr="C:\Users\user\AppData\Local\Microsoft\Windows\Temporary Internet Files\Content.IE5\F2VUWW3D\MC90029547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6105" y="2204519"/>
            <a:ext cx="1911790" cy="24489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514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Alma mater (Latin):</a:t>
            </a:r>
            <a:br>
              <a:rPr lang="en-US" dirty="0" smtClean="0"/>
            </a:br>
            <a:r>
              <a:rPr lang="en-US" dirty="0" smtClean="0"/>
              <a:t> a school college, or university which one has attended or from which one graduated; the song or hymn of a school, college, or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C:\Users\user\AppData\Local\Microsoft\Windows\Temporary Internet Files\Content.IE5\GPN2OI7T\MC90036823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962400"/>
            <a:ext cx="1697126" cy="1837030"/>
          </a:xfrm>
          <a:prstGeom prst="rect">
            <a:avLst/>
          </a:prstGeom>
          <a:noFill/>
        </p:spPr>
      </p:pic>
      <p:pic>
        <p:nvPicPr>
          <p:cNvPr id="17411" name="Picture 3" descr="C:\Users\user\AppData\Local\Microsoft\Windows\Temporary Internet Files\Content.IE5\NGJWYJLX\MC90008860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886200"/>
            <a:ext cx="1817827" cy="1423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2098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 smtClean="0"/>
              <a:t>RSVP (French): abbreviation for </a:t>
            </a:r>
            <a:br>
              <a:rPr lang="en-US" dirty="0" smtClean="0"/>
            </a:br>
            <a:r>
              <a:rPr lang="en-US" dirty="0" err="1" smtClean="0"/>
              <a:t>reponde</a:t>
            </a:r>
            <a:r>
              <a:rPr lang="en-US" dirty="0" smtClean="0"/>
              <a:t> </a:t>
            </a:r>
            <a:r>
              <a:rPr lang="en-US" dirty="0" err="1" smtClean="0"/>
              <a:t>s’il</a:t>
            </a:r>
            <a:r>
              <a:rPr lang="en-US" dirty="0" smtClean="0"/>
              <a:t> </a:t>
            </a:r>
            <a:r>
              <a:rPr lang="en-US" dirty="0" err="1" smtClean="0"/>
              <a:t>vous</a:t>
            </a:r>
            <a:r>
              <a:rPr lang="en-US" dirty="0" smtClean="0"/>
              <a:t> plait [</a:t>
            </a:r>
            <a:r>
              <a:rPr lang="en-US" dirty="0" err="1" smtClean="0"/>
              <a:t>seel</a:t>
            </a:r>
            <a:r>
              <a:rPr lang="en-US" dirty="0" smtClean="0"/>
              <a:t> </a:t>
            </a:r>
            <a:r>
              <a:rPr lang="en-US" dirty="0" err="1" smtClean="0"/>
              <a:t>voo</a:t>
            </a:r>
            <a:r>
              <a:rPr lang="en-US" dirty="0" smtClean="0"/>
              <a:t> play] (please reply); </a:t>
            </a:r>
            <a:br>
              <a:rPr lang="en-US" dirty="0" smtClean="0"/>
            </a:br>
            <a:r>
              <a:rPr lang="en-US" dirty="0" smtClean="0"/>
              <a:t>to respond to an invitation.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C:\Users\user\AppData\Local\Microsoft\Windows\Temporary Internet Files\Content.IE5\GPN2OI7T\MC90010520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3825" y="2512771"/>
            <a:ext cx="1876349" cy="18324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3048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 smtClean="0"/>
              <a:t>Dolce vita (Italian): </a:t>
            </a:r>
            <a:br>
              <a:rPr lang="en-US" dirty="0" smtClean="0"/>
            </a:br>
            <a:r>
              <a:rPr lang="en-US" dirty="0" smtClean="0"/>
              <a:t>literally, sweet life</a:t>
            </a:r>
            <a:br>
              <a:rPr lang="en-US" dirty="0" smtClean="0"/>
            </a:br>
            <a:r>
              <a:rPr lang="en-US" b="1" dirty="0" smtClean="0"/>
              <a:t>:</a:t>
            </a:r>
            <a:r>
              <a:rPr lang="en-US" dirty="0" smtClean="0"/>
              <a:t> a life of indolence and self-indulgence -- called also </a:t>
            </a:r>
            <a:r>
              <a:rPr lang="en-US" i="1" dirty="0" smtClean="0"/>
              <a:t>la dolce vita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9458" name="Picture 2" descr="C:\Users\user\AppData\Local\Microsoft\Windows\Temporary Internet Files\Content.IE5\NGJWYJLX\MC900234324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495800"/>
            <a:ext cx="3275846" cy="2236206"/>
          </a:xfrm>
          <a:prstGeom prst="rect">
            <a:avLst/>
          </a:prstGeom>
          <a:noFill/>
        </p:spPr>
      </p:pic>
      <p:pic>
        <p:nvPicPr>
          <p:cNvPr id="19459" name="Picture 3" descr="C:\Users\user\AppData\Local\Microsoft\Windows\Temporary Internet Files\Content.IE5\F2VUWW3D\MC90044170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667000"/>
            <a:ext cx="2743200" cy="2133600"/>
          </a:xfrm>
          <a:prstGeom prst="rect">
            <a:avLst/>
          </a:prstGeom>
          <a:noFill/>
        </p:spPr>
      </p:pic>
      <p:pic>
        <p:nvPicPr>
          <p:cNvPr id="19460" name="Picture 4" descr="C:\Users\user\AppData\Local\Microsoft\Windows\Temporary Internet Files\Content.IE5\F2VUWW3D\MC90020056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2743200"/>
            <a:ext cx="1826057" cy="1701698"/>
          </a:xfrm>
          <a:prstGeom prst="rect">
            <a:avLst/>
          </a:prstGeom>
          <a:noFill/>
        </p:spPr>
      </p:pic>
      <p:pic>
        <p:nvPicPr>
          <p:cNvPr id="19461" name="Picture 5" descr="C:\Users\user\AppData\Local\Microsoft\Windows\Temporary Internet Files\Content.IE5\GPN2OI7T\MC90032100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5105400"/>
            <a:ext cx="1813255" cy="1030529"/>
          </a:xfrm>
          <a:prstGeom prst="rect">
            <a:avLst/>
          </a:prstGeom>
          <a:noFill/>
        </p:spPr>
      </p:pic>
      <p:pic>
        <p:nvPicPr>
          <p:cNvPr id="19462" name="Picture 6" descr="C:\Users\user\AppData\Local\Microsoft\Windows\Temporary Internet Files\Content.IE5\F2VUWW3D\MC90032093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2895600"/>
            <a:ext cx="1809598" cy="545897"/>
          </a:xfrm>
          <a:prstGeom prst="rect">
            <a:avLst/>
          </a:prstGeom>
          <a:noFill/>
        </p:spPr>
      </p:pic>
      <p:pic>
        <p:nvPicPr>
          <p:cNvPr id="19463" name="Picture 7" descr="C:\Users\user\AppData\Local\Microsoft\Windows\Temporary Internet Files\Content.IE5\GPN2OI7T\MC900341818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1000" y="5029200"/>
            <a:ext cx="2209800" cy="15910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2895600"/>
          </a:xfrm>
        </p:spPr>
        <p:txBody>
          <a:bodyPr>
            <a:normAutofit/>
          </a:bodyPr>
          <a:lstStyle/>
          <a:p>
            <a:pPr lvl="0" algn="ctr"/>
            <a:r>
              <a:rPr lang="en-US" dirty="0" smtClean="0"/>
              <a:t>Au </a:t>
            </a:r>
            <a:r>
              <a:rPr lang="en-US" dirty="0" err="1" smtClean="0"/>
              <a:t>revoir</a:t>
            </a:r>
            <a:r>
              <a:rPr lang="en-US" dirty="0" smtClean="0"/>
              <a:t> (French):  </a:t>
            </a:r>
            <a:br>
              <a:rPr lang="en-US" dirty="0" smtClean="0"/>
            </a:br>
            <a:r>
              <a:rPr lang="en-US" dirty="0" smtClean="0"/>
              <a:t>literally, till seeing again; goodbye</a:t>
            </a:r>
            <a:br>
              <a:rPr lang="en-US" dirty="0" smtClean="0"/>
            </a:br>
            <a:r>
              <a:rPr lang="en-US" dirty="0" smtClean="0"/>
              <a:t>[oh </a:t>
            </a:r>
            <a:r>
              <a:rPr lang="en-US" dirty="0" err="1" smtClean="0"/>
              <a:t>rer-vwahr</a:t>
            </a:r>
            <a:r>
              <a:rPr lang="en-US" dirty="0" smtClean="0"/>
              <a:t>]</a:t>
            </a:r>
            <a:endParaRPr lang="en-US" dirty="0"/>
          </a:p>
        </p:txBody>
      </p:sp>
      <p:pic>
        <p:nvPicPr>
          <p:cNvPr id="20482" name="Picture 2" descr="C:\Users\user\AppData\Local\Microsoft\Windows\Temporary Internet Files\Content.IE5\NGJWYJLX\MC9004344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3124200" cy="3048000"/>
          </a:xfrm>
          <a:prstGeom prst="rect">
            <a:avLst/>
          </a:prstGeom>
          <a:noFill/>
        </p:spPr>
      </p:pic>
      <p:pic>
        <p:nvPicPr>
          <p:cNvPr id="20483" name="Picture 3" descr="C:\Users\user\AppData\Local\Microsoft\Windows\Temporary Internet Files\Content.IE5\F2VUWW3D\MC900434755[1]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191000"/>
            <a:ext cx="2285714" cy="22857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981200"/>
          </a:xfrm>
        </p:spPr>
        <p:txBody>
          <a:bodyPr>
            <a:normAutofit/>
          </a:bodyPr>
          <a:lstStyle/>
          <a:p>
            <a:pPr lvl="0" algn="ctr"/>
            <a:r>
              <a:rPr lang="en-US" dirty="0" smtClean="0"/>
              <a:t>A la mode (French): </a:t>
            </a:r>
            <a:br>
              <a:rPr lang="en-US" dirty="0" smtClean="0"/>
            </a:br>
            <a:r>
              <a:rPr lang="en-US" dirty="0" smtClean="0"/>
              <a:t>topped with </a:t>
            </a:r>
            <a:r>
              <a:rPr lang="en-US" b="1" dirty="0" smtClean="0">
                <a:hlinkClick r:id="rId2"/>
              </a:rPr>
              <a:t>ice cream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 descr="C:\Users\user\AppData\Local\Microsoft\Windows\Temporary Internet Files\Content.IE5\CC3NHCF8\MC90030534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1948" y="2536088"/>
            <a:ext cx="1740103" cy="17858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981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Merci beaucoup (French): </a:t>
            </a:r>
            <a:br>
              <a:rPr lang="en-US" dirty="0" smtClean="0"/>
            </a:br>
            <a:r>
              <a:rPr lang="en-US" dirty="0" smtClean="0"/>
              <a:t>thank you very much</a:t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 err="1" smtClean="0"/>
              <a:t>mair</a:t>
            </a:r>
            <a:r>
              <a:rPr lang="en-US" dirty="0" smtClean="0"/>
              <a:t>-see ]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2530" name="Picture 2" descr="C:\Users\user\AppData\Local\Microsoft\Windows\Temporary Internet Files\Content.IE5\SZIE3MRE\MC90043447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743200"/>
            <a:ext cx="1828800" cy="790575"/>
          </a:xfrm>
          <a:prstGeom prst="rect">
            <a:avLst/>
          </a:prstGeom>
          <a:noFill/>
        </p:spPr>
      </p:pic>
      <p:pic>
        <p:nvPicPr>
          <p:cNvPr id="22531" name="Picture 3" descr="C:\Users\user\AppData\Local\Microsoft\Windows\Temporary Internet Files\Content.IE5\GTN19UIV\MC900105218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419600"/>
            <a:ext cx="1587398" cy="18315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828800"/>
          </a:xfrm>
        </p:spPr>
        <p:txBody>
          <a:bodyPr>
            <a:normAutofit/>
          </a:bodyPr>
          <a:lstStyle/>
          <a:p>
            <a:pPr lvl="0" algn="ctr"/>
            <a:r>
              <a:rPr lang="en-US" dirty="0" err="1" smtClean="0"/>
              <a:t>Feliz</a:t>
            </a:r>
            <a:r>
              <a:rPr lang="en-US" dirty="0" smtClean="0"/>
              <a:t> </a:t>
            </a:r>
            <a:r>
              <a:rPr lang="en-US" dirty="0" err="1" smtClean="0"/>
              <a:t>Navidad</a:t>
            </a:r>
            <a:r>
              <a:rPr lang="en-US" dirty="0" smtClean="0"/>
              <a:t> (Spanish): </a:t>
            </a:r>
            <a:br>
              <a:rPr lang="en-US" dirty="0" smtClean="0"/>
            </a:br>
            <a:r>
              <a:rPr lang="en-US" dirty="0" smtClean="0"/>
              <a:t>Merry Christmas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3554" name="Picture 2" descr="C:\Users\user\AppData\Local\Microsoft\Windows\Temporary Internet Files\Content.IE5\SZIE3MRE\MC900104842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05000"/>
            <a:ext cx="1814170" cy="1664208"/>
          </a:xfrm>
          <a:prstGeom prst="rect">
            <a:avLst/>
          </a:prstGeom>
          <a:noFill/>
        </p:spPr>
      </p:pic>
      <p:pic>
        <p:nvPicPr>
          <p:cNvPr id="23555" name="Picture 3" descr="C:\Users\user\AppData\Local\Microsoft\Windows\Temporary Internet Files\Content.IE5\GTN19UIV\MC90043242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200400"/>
            <a:ext cx="1603375" cy="20415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764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 smtClean="0"/>
              <a:t>Quid pro quo (Latin): </a:t>
            </a:r>
            <a:br>
              <a:rPr lang="en-US" dirty="0" smtClean="0"/>
            </a:br>
            <a:r>
              <a:rPr lang="en-US" dirty="0" smtClean="0"/>
              <a:t>an equal exchange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81" name="Picture 5" descr="C:\Users\user\AppData\Local\Microsoft\Windows\Temporary Internet Files\Content.IE5\GTN19UIV\MC90043241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8062" y="2733675"/>
            <a:ext cx="2047875" cy="13906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524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 smtClean="0"/>
              <a:t>Bonjour (French): </a:t>
            </a:r>
            <a:br>
              <a:rPr lang="en-US" dirty="0" smtClean="0"/>
            </a:br>
            <a:r>
              <a:rPr lang="en-US" dirty="0" smtClean="0"/>
              <a:t>Hello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[bong-</a:t>
            </a:r>
            <a:r>
              <a:rPr lang="en-US" dirty="0" err="1" smtClean="0"/>
              <a:t>zhoor</a:t>
            </a:r>
            <a:r>
              <a:rPr lang="en-US" dirty="0" smtClean="0"/>
              <a:t>]</a:t>
            </a:r>
            <a:endParaRPr lang="en-US" dirty="0"/>
          </a:p>
        </p:txBody>
      </p:sp>
      <p:pic>
        <p:nvPicPr>
          <p:cNvPr id="3076" name="Picture 4" descr="C:\Users\user\AppData\Local\Microsoft\Windows\Temporary Internet Files\Content.IE5\GPN2OI7T\MCj019790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6077" y="2281473"/>
            <a:ext cx="1751846" cy="22950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752600"/>
          </a:xfrm>
        </p:spPr>
        <p:txBody>
          <a:bodyPr>
            <a:normAutofit/>
          </a:bodyPr>
          <a:lstStyle/>
          <a:p>
            <a:pPr lvl="0" algn="ctr"/>
            <a:r>
              <a:rPr lang="en-US" dirty="0" smtClean="0"/>
              <a:t>Savoir-faire (French): the ability to do the correct thing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 descr="C:\Users\user\AppData\Local\Microsoft\Windows\Temporary Internet Files\Content.IE5\CI6MPCZK\MC90035903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2629" y="2600553"/>
            <a:ext cx="1818742" cy="16568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002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 smtClean="0"/>
              <a:t>Verbatim (Latin):</a:t>
            </a:r>
            <a:br>
              <a:rPr lang="en-US" dirty="0" smtClean="0"/>
            </a:br>
            <a:r>
              <a:rPr lang="en-US" dirty="0" smtClean="0"/>
              <a:t> in the exact words; word for word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 descr="C:\Users\user\AppData\Local\Microsoft\Windows\Temporary Internet Files\Content.IE5\CI6MPCZK\MC90028219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5257" y="3197657"/>
            <a:ext cx="913486" cy="4626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002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 smtClean="0"/>
              <a:t>En masse (French): </a:t>
            </a:r>
            <a:br>
              <a:rPr lang="en-US" dirty="0" smtClean="0"/>
            </a:br>
            <a:r>
              <a:rPr lang="en-US" dirty="0" smtClean="0"/>
              <a:t>In one large group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 descr="C:\Users\user\AppData\Local\Microsoft\Windows\Temporary Internet Files\Content.IE5\CC3NHCF8\MC9000552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5103" y="1818992"/>
            <a:ext cx="1573794" cy="32200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Du jour (</a:t>
            </a:r>
            <a:r>
              <a:rPr lang="en-US" dirty="0" err="1" smtClean="0"/>
              <a:t>french</a:t>
            </a:r>
            <a:r>
              <a:rPr lang="en-US" dirty="0" smtClean="0"/>
              <a:t>): </a:t>
            </a:r>
            <a:br>
              <a:rPr lang="en-US" dirty="0" smtClean="0"/>
            </a:br>
            <a:r>
              <a:rPr lang="en-US" dirty="0" smtClean="0"/>
              <a:t>of the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 as prepared on the particular day; of the kind being served today: The soup du jour is split pea. </a:t>
            </a:r>
          </a:p>
          <a:p>
            <a:pPr>
              <a:buNone/>
            </a:pPr>
            <a:r>
              <a:rPr lang="en-US" dirty="0" smtClean="0"/>
              <a:t>2. fashionable; current: environmentalism and other issues du jour. </a:t>
            </a:r>
          </a:p>
          <a:p>
            <a:endParaRPr lang="en-US" dirty="0"/>
          </a:p>
        </p:txBody>
      </p:sp>
      <p:pic>
        <p:nvPicPr>
          <p:cNvPr id="1026" name="Picture 2" descr="C:\Users\user\AppData\Local\Microsoft\Windows\Temporary Internet Files\Content.IE5\NGJWYJLX\MC90029899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800600"/>
            <a:ext cx="1811426" cy="1271930"/>
          </a:xfrm>
          <a:prstGeom prst="rect">
            <a:avLst/>
          </a:prstGeom>
          <a:noFill/>
        </p:spPr>
      </p:pic>
      <p:pic>
        <p:nvPicPr>
          <p:cNvPr id="1027" name="Picture 3" descr="C:\Users\user\AppData\Local\Microsoft\Windows\Temporary Internet Files\Content.IE5\NGJWYJLX\MC90015676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724400"/>
            <a:ext cx="1813255" cy="17474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 la carte (</a:t>
            </a:r>
            <a:r>
              <a:rPr lang="en-US" dirty="0" err="1" smtClean="0"/>
              <a:t>french</a:t>
            </a:r>
            <a:r>
              <a:rPr lang="en-US" dirty="0" smtClean="0"/>
              <a:t>):</a:t>
            </a:r>
            <a:br>
              <a:rPr lang="en-US" dirty="0" smtClean="0"/>
            </a:br>
            <a:r>
              <a:rPr lang="en-US" dirty="0" smtClean="0"/>
              <a:t>separate price for each item</a:t>
            </a:r>
            <a:endParaRPr lang="en-US" dirty="0"/>
          </a:p>
        </p:txBody>
      </p:sp>
      <p:pic>
        <p:nvPicPr>
          <p:cNvPr id="2051" name="Picture 3" descr="C:\Users\user\AppData\Local\Microsoft\Windows\Temporary Internet Files\Content.IE5\N3NHLOW4\MC90035210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5029200"/>
            <a:ext cx="1524000" cy="990600"/>
          </a:xfrm>
          <a:prstGeom prst="rect">
            <a:avLst/>
          </a:prstGeom>
          <a:noFill/>
        </p:spPr>
      </p:pic>
      <p:pic>
        <p:nvPicPr>
          <p:cNvPr id="2052" name="Picture 4" descr="C:\Users\user\AppData\Local\Microsoft\Windows\Temporary Internet Files\Content.IE5\NGJWYJLX\MC9004369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5181600"/>
            <a:ext cx="1028700" cy="838200"/>
          </a:xfrm>
          <a:prstGeom prst="rect">
            <a:avLst/>
          </a:prstGeom>
          <a:noFill/>
        </p:spPr>
      </p:pic>
      <p:pic>
        <p:nvPicPr>
          <p:cNvPr id="2053" name="Picture 5" descr="C:\Users\user\AppData\Local\Microsoft\Windows\Temporary Internet Files\Content.IE5\GTN19UIV\MC90026439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133600"/>
            <a:ext cx="1680058" cy="891540"/>
          </a:xfrm>
          <a:prstGeom prst="rect">
            <a:avLst/>
          </a:prstGeom>
          <a:noFill/>
        </p:spPr>
      </p:pic>
      <p:pic>
        <p:nvPicPr>
          <p:cNvPr id="2055" name="Picture 7" descr="C:\Users\user\AppData\Local\Microsoft\Windows\Temporary Internet Files\Content.IE5\F2VUWW3D\MC90001331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80967" y="2594153"/>
            <a:ext cx="982066" cy="1669694"/>
          </a:xfrm>
          <a:prstGeom prst="rect">
            <a:avLst/>
          </a:prstGeom>
          <a:noFill/>
        </p:spPr>
      </p:pic>
      <p:pic>
        <p:nvPicPr>
          <p:cNvPr id="2056" name="Picture 8" descr="C:\Users\user\AppData\Local\Microsoft\Windows\Temporary Internet Files\Content.IE5\GPN2OI7T\MC900264280[1].wmf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2514600"/>
            <a:ext cx="990600" cy="1066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Adios (</a:t>
            </a:r>
            <a:r>
              <a:rPr lang="en-US" dirty="0" err="1" smtClean="0"/>
              <a:t>spanish</a:t>
            </a:r>
            <a:r>
              <a:rPr lang="en-US" dirty="0" smtClean="0"/>
              <a:t>):</a:t>
            </a:r>
            <a:br>
              <a:rPr lang="en-US" dirty="0" smtClean="0"/>
            </a:br>
            <a:r>
              <a:rPr lang="en-US" dirty="0" smtClean="0"/>
              <a:t>goodbye</a:t>
            </a:r>
            <a:endParaRPr lang="en-US" dirty="0"/>
          </a:p>
        </p:txBody>
      </p:sp>
      <p:pic>
        <p:nvPicPr>
          <p:cNvPr id="3074" name="Picture 2" descr="C:\Users\user\AppData\Local\Microsoft\Windows\Temporary Internet Files\Content.IE5\GPN2OI7T\MC900060145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343" y="3092939"/>
            <a:ext cx="1829714" cy="14484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Amigos (</a:t>
            </a:r>
            <a:r>
              <a:rPr lang="en-US" dirty="0" err="1" smtClean="0"/>
              <a:t>spanish</a:t>
            </a:r>
            <a:r>
              <a:rPr lang="en-US" dirty="0" smtClean="0"/>
              <a:t>):</a:t>
            </a:r>
            <a:br>
              <a:rPr lang="en-US" dirty="0" smtClean="0"/>
            </a:br>
            <a:r>
              <a:rPr lang="en-US" dirty="0" smtClean="0"/>
              <a:t>friend</a:t>
            </a:r>
            <a:endParaRPr lang="en-US" dirty="0"/>
          </a:p>
        </p:txBody>
      </p:sp>
      <p:pic>
        <p:nvPicPr>
          <p:cNvPr id="4098" name="Picture 2" descr="C:\Users\user\AppData\Local\Microsoft\Windows\Temporary Internet Files\Content.IE5\GPN2OI7T\MC900432389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923381"/>
            <a:ext cx="1828800" cy="17875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1676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Eureka (Greek):</a:t>
            </a:r>
            <a:br>
              <a:rPr lang="en-US" dirty="0" smtClean="0"/>
            </a:br>
            <a:r>
              <a:rPr lang="en-US" dirty="0" smtClean="0"/>
              <a:t>I’ve found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user\AppData\Local\Microsoft\Windows\Temporary Internet Files\Content.IE5\CI6MPCZK\MC90023053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286000"/>
            <a:ext cx="3022349" cy="34689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Buenos </a:t>
            </a:r>
            <a:r>
              <a:rPr lang="en-US" dirty="0" err="1" smtClean="0"/>
              <a:t>dias</a:t>
            </a:r>
            <a:r>
              <a:rPr lang="en-US" dirty="0" smtClean="0"/>
              <a:t> (</a:t>
            </a:r>
            <a:r>
              <a:rPr lang="en-US" dirty="0" err="1" smtClean="0"/>
              <a:t>spanish</a:t>
            </a:r>
            <a:r>
              <a:rPr lang="en-US" dirty="0" smtClean="0"/>
              <a:t>):</a:t>
            </a:r>
            <a:br>
              <a:rPr lang="en-US" dirty="0" smtClean="0"/>
            </a:br>
            <a:r>
              <a:rPr lang="en-US" dirty="0" smtClean="0"/>
              <a:t>good day</a:t>
            </a:r>
            <a:br>
              <a:rPr lang="en-US" dirty="0" smtClean="0"/>
            </a:br>
            <a:r>
              <a:rPr lang="en-US" dirty="0" smtClean="0"/>
              <a:t> [</a:t>
            </a:r>
            <a:r>
              <a:rPr lang="en-US" dirty="0" err="1" smtClean="0"/>
              <a:t>bwe-naws</a:t>
            </a:r>
            <a:r>
              <a:rPr lang="en-US" dirty="0" smtClean="0"/>
              <a:t> thee-ahs]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 descr="C:\Users\user\AppData\Local\Microsoft\Windows\Temporary Internet Files\Content.IE5\CI6MPCZK\MC90023131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286000"/>
            <a:ext cx="3505200" cy="228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19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Gracias (</a:t>
            </a:r>
            <a:r>
              <a:rPr lang="en-US" dirty="0" err="1" smtClean="0"/>
              <a:t>spanish</a:t>
            </a:r>
            <a:r>
              <a:rPr lang="en-US" dirty="0" smtClean="0"/>
              <a:t>):</a:t>
            </a:r>
            <a:br>
              <a:rPr lang="en-US" dirty="0" smtClean="0"/>
            </a:br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7170" name="Picture 2" descr="C:\Users\user\AppData\Local\Microsoft\Windows\Temporary Internet Files\Content.IE5\N3NHLOW4\MC900104838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048000"/>
            <a:ext cx="1821485" cy="1139342"/>
          </a:xfrm>
          <a:prstGeom prst="rect">
            <a:avLst/>
          </a:prstGeom>
          <a:noFill/>
        </p:spPr>
      </p:pic>
      <p:pic>
        <p:nvPicPr>
          <p:cNvPr id="7171" name="Picture 3" descr="C:\Users\user\AppData\Local\Microsoft\Windows\Temporary Internet Files\Content.IE5\NGJWYJLX\MC90010522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971800"/>
            <a:ext cx="1815084" cy="14520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764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 err="1" smtClean="0"/>
              <a:t>C’est</a:t>
            </a:r>
            <a:r>
              <a:rPr lang="en-US" dirty="0" smtClean="0"/>
              <a:t> la vie (French): </a:t>
            </a:r>
            <a:br>
              <a:rPr lang="en-US" dirty="0" smtClean="0"/>
            </a:br>
            <a:r>
              <a:rPr lang="en-US" dirty="0" smtClean="0"/>
              <a:t>That’s life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user\AppData\Local\Microsoft\Windows\Temporary Internet Files\Content.IE5\N3NHLOW4\MCj0355925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2893" y="2494026"/>
            <a:ext cx="1258214" cy="18699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19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De nada (</a:t>
            </a:r>
            <a:r>
              <a:rPr lang="en-US" dirty="0" err="1" smtClean="0"/>
              <a:t>spanish</a:t>
            </a:r>
            <a:r>
              <a:rPr lang="en-US" dirty="0" smtClean="0"/>
              <a:t>):</a:t>
            </a:r>
            <a:br>
              <a:rPr lang="en-US" dirty="0" smtClean="0"/>
            </a:br>
            <a:r>
              <a:rPr lang="en-US" dirty="0" smtClean="0"/>
              <a:t>you’re welcome</a:t>
            </a:r>
            <a:endParaRPr lang="en-US" dirty="0"/>
          </a:p>
        </p:txBody>
      </p:sp>
      <p:pic>
        <p:nvPicPr>
          <p:cNvPr id="8194" name="Picture 2" descr="C:\Users\user\AppData\Local\Microsoft\Windows\Temporary Internet Files\Content.IE5\CC3NHCF8\MC900056197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505200"/>
            <a:ext cx="1680667" cy="1822399"/>
          </a:xfrm>
          <a:prstGeom prst="rect">
            <a:avLst/>
          </a:prstGeom>
          <a:noFill/>
        </p:spPr>
      </p:pic>
      <p:pic>
        <p:nvPicPr>
          <p:cNvPr id="8195" name="Picture 3" descr="C:\Users\user\AppData\Local\Microsoft\Windows\Temporary Internet Files\Content.IE5\CI6MPCZK\MC90034389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733800"/>
            <a:ext cx="1880006" cy="49103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19800" y="3200400"/>
            <a:ext cx="1847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YOUR</a:t>
            </a:r>
            <a:endParaRPr lang="en-US" sz="28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PADRE (SPANISH):</a:t>
            </a:r>
            <a:br>
              <a:rPr lang="en-US" dirty="0" smtClean="0"/>
            </a:br>
            <a:r>
              <a:rPr lang="en-US" dirty="0" smtClean="0"/>
              <a:t>FATHER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user\AppData\Local\Microsoft\Windows\Temporary Internet Files\Content.IE5\F2VUWW3D\MC90008903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3145" y="2583180"/>
            <a:ext cx="1797710" cy="16916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SENOR (SPANISH):</a:t>
            </a:r>
            <a:br>
              <a:rPr lang="en-US" dirty="0" smtClean="0"/>
            </a:br>
            <a:r>
              <a:rPr lang="en-US" dirty="0" smtClean="0"/>
              <a:t>MR./SIR</a:t>
            </a:r>
            <a:endParaRPr lang="en-US" dirty="0"/>
          </a:p>
        </p:txBody>
      </p:sp>
      <p:pic>
        <p:nvPicPr>
          <p:cNvPr id="10242" name="Picture 2" descr="C:\Users\user\AppData\Local\Microsoft\Windows\Temporary Internet Files\Content.IE5\N3NHLOW4\MC900355013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7177" y="2907773"/>
            <a:ext cx="822046" cy="18187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MADRE (SPANISH):</a:t>
            </a:r>
            <a:br>
              <a:rPr lang="en-US" dirty="0" smtClean="0"/>
            </a:br>
            <a:r>
              <a:rPr lang="en-US" dirty="0" smtClean="0"/>
              <a:t>MOTHER</a:t>
            </a:r>
            <a:endParaRPr lang="en-US" dirty="0"/>
          </a:p>
        </p:txBody>
      </p:sp>
      <p:pic>
        <p:nvPicPr>
          <p:cNvPr id="11267" name="Picture 3" descr="C:\Users\user\AppData\Local\Microsoft\Windows\Temporary Internet Files\Content.IE5\CI6MPCZK\MC90035874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2445" y="2507742"/>
            <a:ext cx="1099109" cy="1842516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SENORA (SPANISH):</a:t>
            </a:r>
            <a:br>
              <a:rPr lang="en-US" dirty="0" smtClean="0"/>
            </a:br>
            <a:r>
              <a:rPr lang="en-US" dirty="0" smtClean="0"/>
              <a:t>Mrs./ma’am</a:t>
            </a:r>
            <a:endParaRPr lang="en-US" dirty="0"/>
          </a:p>
        </p:txBody>
      </p:sp>
      <p:pic>
        <p:nvPicPr>
          <p:cNvPr id="12290" name="Picture 2" descr="C:\Users\user\AppData\Local\Microsoft\Windows\Temporary Internet Files\Content.IE5\CC3NHCF8\MC900437014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2575" y="2294731"/>
            <a:ext cx="3651250" cy="30448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Al fresco (</a:t>
            </a:r>
            <a:r>
              <a:rPr lang="en-US" dirty="0" err="1" smtClean="0"/>
              <a:t>italian</a:t>
            </a:r>
            <a:r>
              <a:rPr lang="en-US" dirty="0" smtClean="0"/>
              <a:t>):</a:t>
            </a:r>
            <a:br>
              <a:rPr lang="en-US" dirty="0" smtClean="0"/>
            </a:br>
            <a:r>
              <a:rPr lang="en-US" dirty="0" smtClean="0"/>
              <a:t>outdoors</a:t>
            </a:r>
            <a:endParaRPr lang="en-US" dirty="0"/>
          </a:p>
        </p:txBody>
      </p:sp>
      <p:pic>
        <p:nvPicPr>
          <p:cNvPr id="13314" name="Picture 2" descr="C:\Users\user\AppData\Local\Microsoft\Windows\Temporary Internet Files\Content.IE5\GTN19UIV\MC900150150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3788" y="2749589"/>
            <a:ext cx="2848824" cy="213510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Vamonos</a:t>
            </a:r>
            <a:r>
              <a:rPr lang="en-US" dirty="0" smtClean="0"/>
              <a:t> (</a:t>
            </a:r>
            <a:r>
              <a:rPr lang="en-US" dirty="0" err="1" smtClean="0"/>
              <a:t>spanish</a:t>
            </a:r>
            <a:r>
              <a:rPr lang="en-US" dirty="0" smtClean="0"/>
              <a:t>):</a:t>
            </a:r>
            <a:br>
              <a:rPr lang="en-US" dirty="0" smtClean="0"/>
            </a:br>
            <a:r>
              <a:rPr lang="en-US" dirty="0" smtClean="0"/>
              <a:t>let’s 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86800" cy="4251325"/>
          </a:xfrm>
        </p:spPr>
        <p:txBody>
          <a:bodyPr/>
          <a:lstStyle/>
          <a:p>
            <a:pPr algn="ctr"/>
            <a:endParaRPr lang="en-US" dirty="0"/>
          </a:p>
        </p:txBody>
      </p:sp>
      <p:pic>
        <p:nvPicPr>
          <p:cNvPr id="14341" name="Picture 5" descr="C:\Users\user\AppData\Local\Microsoft\Windows\Temporary Internet Files\Content.IE5\N3NHLOW4\MC9001977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590800"/>
            <a:ext cx="2924269" cy="23825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Salud</a:t>
            </a:r>
            <a:r>
              <a:rPr lang="en-US" dirty="0" smtClean="0"/>
              <a:t> (</a:t>
            </a:r>
            <a:r>
              <a:rPr lang="en-US" dirty="0" err="1" smtClean="0"/>
              <a:t>spanish</a:t>
            </a:r>
            <a:r>
              <a:rPr lang="en-US" dirty="0" smtClean="0"/>
              <a:t>):</a:t>
            </a:r>
            <a:br>
              <a:rPr lang="en-US" dirty="0" smtClean="0"/>
            </a:br>
            <a:r>
              <a:rPr lang="en-US" dirty="0" smtClean="0"/>
              <a:t>used after a person sneezes or as a toast (“bless you”, “cheers”)</a:t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 err="1" smtClean="0"/>
              <a:t>sah-looth</a:t>
            </a:r>
            <a:r>
              <a:rPr lang="en-US" dirty="0" smtClean="0"/>
              <a:t>]</a:t>
            </a:r>
            <a:endParaRPr lang="en-US" dirty="0"/>
          </a:p>
        </p:txBody>
      </p:sp>
      <p:pic>
        <p:nvPicPr>
          <p:cNvPr id="15362" name="Picture 2" descr="C:\Users\user\AppData\Local\Microsoft\Windows\Temporary Internet Files\Content.IE5\CI6MPCZK\MC900232730[1].wm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3505200"/>
            <a:ext cx="1489295" cy="1855960"/>
          </a:xfrm>
          <a:prstGeom prst="rect">
            <a:avLst/>
          </a:prstGeom>
          <a:noFill/>
        </p:spPr>
      </p:pic>
      <p:pic>
        <p:nvPicPr>
          <p:cNvPr id="15363" name="Picture 3" descr="C:\Users\user\AppData\Local\Microsoft\Windows\Temporary Internet Files\Content.IE5\NGJWYJLX\MC90030140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962400"/>
            <a:ext cx="1791310" cy="1381658"/>
          </a:xfrm>
          <a:prstGeom prst="rect">
            <a:avLst/>
          </a:prstGeom>
          <a:noFill/>
        </p:spPr>
      </p:pic>
      <p:pic>
        <p:nvPicPr>
          <p:cNvPr id="6" name="MS900388214[1].wav">
            <a:hlinkClick r:id="" action="ppaction://media"/>
          </p:cNvPr>
          <p:cNvPicPr>
            <a:picLocks noRot="1" noChangeAspect="1"/>
          </p:cNvPicPr>
          <p:nvPr>
            <a:wavAudioFile r:embed="rId1" name="MS900388214[1].wav"/>
          </p:nvPr>
        </p:nvPicPr>
        <p:blipFill>
          <a:blip r:embed="rId6" cstate="print"/>
          <a:stretch>
            <a:fillRect/>
          </a:stretch>
        </p:blipFill>
        <p:spPr>
          <a:xfrm>
            <a:off x="6172200" y="3657600"/>
            <a:ext cx="304800" cy="304800"/>
          </a:xfrm>
          <a:prstGeom prst="rect">
            <a:avLst/>
          </a:prstGeom>
        </p:spPr>
      </p:pic>
      <p:pic>
        <p:nvPicPr>
          <p:cNvPr id="7" name="MS900388514[1].wav">
            <a:hlinkClick r:id="" action="ppaction://media"/>
          </p:cNvPr>
          <p:cNvPicPr>
            <a:picLocks noRot="1" noChangeAspect="1"/>
          </p:cNvPicPr>
          <p:nvPr>
            <a:wavAudioFile r:embed="rId2" name="MS900388514[1].wav"/>
          </p:nvPr>
        </p:nvPicPr>
        <p:blipFill>
          <a:blip r:embed="rId7" cstate="print"/>
          <a:stretch>
            <a:fillRect/>
          </a:stretch>
        </p:blipFill>
        <p:spPr>
          <a:xfrm>
            <a:off x="28194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Chica</a:t>
            </a:r>
            <a:r>
              <a:rPr lang="en-US" dirty="0" smtClean="0"/>
              <a:t> (</a:t>
            </a:r>
            <a:r>
              <a:rPr lang="en-US" dirty="0" err="1" smtClean="0"/>
              <a:t>spanish</a:t>
            </a:r>
            <a:r>
              <a:rPr lang="en-US" dirty="0" smtClean="0"/>
              <a:t>):</a:t>
            </a:r>
            <a:br>
              <a:rPr lang="en-US" dirty="0" smtClean="0"/>
            </a:br>
            <a:r>
              <a:rPr lang="en-US" dirty="0" smtClean="0"/>
              <a:t>girl</a:t>
            </a:r>
            <a:endParaRPr lang="en-US" dirty="0"/>
          </a:p>
        </p:txBody>
      </p:sp>
      <p:pic>
        <p:nvPicPr>
          <p:cNvPr id="16386" name="Picture 2" descr="C:\Users\user\AppData\Local\Microsoft\Windows\Temporary Internet Files\Content.IE5\SZIE3MRE\MC900445220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8966" y="2958522"/>
            <a:ext cx="1458468" cy="17172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19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Chico (</a:t>
            </a:r>
            <a:r>
              <a:rPr lang="en-US" dirty="0" err="1" smtClean="0"/>
              <a:t>spanish</a:t>
            </a:r>
            <a:r>
              <a:rPr lang="en-US" dirty="0" smtClean="0"/>
              <a:t>):</a:t>
            </a:r>
            <a:br>
              <a:rPr lang="en-US" dirty="0" smtClean="0"/>
            </a:br>
            <a:r>
              <a:rPr lang="en-US" dirty="0" smtClean="0"/>
              <a:t>boy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C:\Users\user\AppData\Local\Microsoft\Windows\Temporary Internet Files\Content.IE5\GPN2OI7T\MC9002329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6762" y="2500265"/>
            <a:ext cx="1350475" cy="18574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002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 smtClean="0"/>
              <a:t>E pluribus </a:t>
            </a:r>
            <a:r>
              <a:rPr lang="en-US" dirty="0" err="1" smtClean="0"/>
              <a:t>unum</a:t>
            </a:r>
            <a:r>
              <a:rPr lang="en-US" dirty="0" smtClean="0"/>
              <a:t> (Latin):</a:t>
            </a:r>
            <a:br>
              <a:rPr lang="en-US" dirty="0" smtClean="0"/>
            </a:br>
            <a:r>
              <a:rPr lang="en-US" dirty="0" smtClean="0"/>
              <a:t> One out of many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C:\Users\user\AppData\Local\Microsoft\Windows\Temporary Internet Files\Content.IE5\NGJWYJLX\MC900154496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590800"/>
            <a:ext cx="1810512" cy="1160374"/>
          </a:xfrm>
          <a:prstGeom prst="rect">
            <a:avLst/>
          </a:prstGeom>
          <a:noFill/>
        </p:spPr>
      </p:pic>
      <p:pic>
        <p:nvPicPr>
          <p:cNvPr id="1032" name="Picture 8" descr="C:\Users\user\AppData\Local\Microsoft\Windows\Temporary Internet Files\Content.IE5\GPN2OI7T\MC90043876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62400"/>
            <a:ext cx="2590800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Etc. (</a:t>
            </a:r>
            <a:r>
              <a:rPr lang="en-US" dirty="0" err="1" smtClean="0"/>
              <a:t>abreviation</a:t>
            </a:r>
            <a:r>
              <a:rPr lang="en-US" dirty="0" smtClean="0"/>
              <a:t> for- et cetera)(</a:t>
            </a:r>
            <a:r>
              <a:rPr lang="en-US" dirty="0" err="1" smtClean="0"/>
              <a:t>latin</a:t>
            </a:r>
            <a:r>
              <a:rPr lang="en-US" dirty="0" smtClean="0"/>
              <a:t>):</a:t>
            </a:r>
            <a:br>
              <a:rPr lang="en-US" dirty="0" smtClean="0"/>
            </a:br>
            <a:r>
              <a:rPr lang="en-US" dirty="0" smtClean="0"/>
              <a:t>and so on; and other things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02511" y="2967335"/>
            <a:ext cx="7338997" cy="135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/>
              <a:t>We can play with several things at recess</a:t>
            </a:r>
          </a:p>
          <a:p>
            <a:pPr algn="ctr"/>
            <a:r>
              <a:rPr lang="en-US" sz="2800" dirty="0" smtClean="0"/>
              <a:t> like: chalk, kick balls, jump ropes, </a:t>
            </a:r>
            <a:r>
              <a:rPr lang="en-US" sz="2800" b="1" dirty="0" smtClean="0"/>
              <a:t>etc</a:t>
            </a:r>
            <a:r>
              <a:rPr lang="en-US" sz="2800" dirty="0" smtClean="0"/>
              <a:t>. 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Etc. 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19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Espresso (</a:t>
            </a:r>
            <a:r>
              <a:rPr lang="en-US" dirty="0" err="1" smtClean="0"/>
              <a:t>italian</a:t>
            </a:r>
            <a:r>
              <a:rPr lang="en-US" dirty="0" smtClean="0"/>
              <a:t>):</a:t>
            </a:r>
            <a:br>
              <a:rPr lang="en-US" dirty="0" smtClean="0"/>
            </a:br>
            <a:r>
              <a:rPr lang="en-US" dirty="0" smtClean="0"/>
              <a:t>strong coffee</a:t>
            </a:r>
            <a:endParaRPr lang="en-US" dirty="0"/>
          </a:p>
        </p:txBody>
      </p:sp>
      <p:pic>
        <p:nvPicPr>
          <p:cNvPr id="6" name="Content Placeholder 5" descr="Modern_espresso_machi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2209800"/>
            <a:ext cx="6793189" cy="4525962"/>
          </a:xfrm>
        </p:spPr>
      </p:pic>
      <p:pic>
        <p:nvPicPr>
          <p:cNvPr id="20483" name="Picture 3" descr="C:\Users\user\AppData\Local\Microsoft\Windows\Temporary Internet Files\Content.IE5\NGJWYJLX\MP90042303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971800"/>
            <a:ext cx="2286000" cy="2819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Caffe</a:t>
            </a:r>
            <a:r>
              <a:rPr lang="en-US" dirty="0" smtClean="0"/>
              <a:t> latte/café au </a:t>
            </a:r>
            <a:r>
              <a:rPr lang="en-US" dirty="0" err="1" smtClean="0"/>
              <a:t>lait</a:t>
            </a:r>
            <a:r>
              <a:rPr lang="en-US" dirty="0" smtClean="0"/>
              <a:t> (</a:t>
            </a:r>
            <a:r>
              <a:rPr lang="en-US" dirty="0" err="1" smtClean="0"/>
              <a:t>italian</a:t>
            </a:r>
            <a:r>
              <a:rPr lang="en-US" dirty="0" smtClean="0"/>
              <a:t>): </a:t>
            </a:r>
            <a:br>
              <a:rPr lang="en-US" dirty="0" smtClean="0"/>
            </a:br>
            <a:r>
              <a:rPr lang="en-US" dirty="0" smtClean="0"/>
              <a:t>coffee (espresso) with steamed milk</a:t>
            </a:r>
            <a:endParaRPr lang="en-US" dirty="0"/>
          </a:p>
        </p:txBody>
      </p:sp>
      <p:pic>
        <p:nvPicPr>
          <p:cNvPr id="7" name="Picture 6" descr="300px-Caff%C3%A8llatte_as_being_served_at_Kaffebrenneriet_Torshov%2C_Oslo%2C_Norway_2_600x600_100K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200025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057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cappuccino</a:t>
            </a:r>
            <a:r>
              <a:rPr lang="en-US" dirty="0" smtClean="0"/>
              <a:t> (</a:t>
            </a:r>
            <a:r>
              <a:rPr lang="en-US" dirty="0" smtClean="0">
                <a:hlinkClick r:id="rId2" action="ppaction://hlinkfile" tooltip="Italy"/>
              </a:rPr>
              <a:t>Italian</a:t>
            </a:r>
            <a:r>
              <a:rPr lang="en-US" dirty="0" smtClean="0"/>
              <a:t>):</a:t>
            </a:r>
            <a:br>
              <a:rPr lang="en-US" dirty="0" smtClean="0"/>
            </a:br>
            <a:r>
              <a:rPr lang="en-US" dirty="0" smtClean="0">
                <a:hlinkClick r:id="rId3" action="ppaction://hlinkfile" tooltip="Coffee"/>
              </a:rPr>
              <a:t>coffee</a:t>
            </a:r>
            <a:r>
              <a:rPr lang="en-US" dirty="0" smtClean="0"/>
              <a:t> </a:t>
            </a:r>
            <a:r>
              <a:rPr lang="en-US" dirty="0" smtClean="0">
                <a:hlinkClick r:id="rId4" action="ppaction://hlinkfile" tooltip="Beverage"/>
              </a:rPr>
              <a:t>drink</a:t>
            </a:r>
            <a:r>
              <a:rPr lang="en-US" dirty="0" smtClean="0"/>
              <a:t> prepared with </a:t>
            </a:r>
            <a:r>
              <a:rPr lang="en-US" dirty="0" smtClean="0">
                <a:hlinkClick r:id="rId5" action="ppaction://hlinkfile" tooltip="Espresso"/>
              </a:rPr>
              <a:t>espresso</a:t>
            </a:r>
            <a:r>
              <a:rPr lang="en-US" dirty="0" smtClean="0"/>
              <a:t>, hot </a:t>
            </a:r>
            <a:r>
              <a:rPr lang="en-US" dirty="0" smtClean="0">
                <a:hlinkClick r:id="rId6" action="ppaction://hlinkfile" tooltip="Milk"/>
              </a:rPr>
              <a:t>milk</a:t>
            </a:r>
            <a:r>
              <a:rPr lang="en-US" dirty="0" smtClean="0"/>
              <a:t>, and steamed-milk </a:t>
            </a:r>
            <a:r>
              <a:rPr lang="en-US" dirty="0" smtClean="0">
                <a:hlinkClick r:id="rId7" action="ppaction://hlinkfile" tooltip="Foam"/>
              </a:rPr>
              <a:t>foam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250px-Classic_Cappuccino.jpg"/>
          <p:cNvPicPr>
            <a:picLocks noGrp="1" noChangeAspect="1"/>
          </p:cNvPicPr>
          <p:nvPr>
            <p:ph idx="1"/>
          </p:nvPr>
        </p:nvPicPr>
        <p:blipFill>
          <a:blip r:embed="rId8" cstate="print"/>
          <a:stretch>
            <a:fillRect/>
          </a:stretch>
        </p:blipFill>
        <p:spPr>
          <a:xfrm>
            <a:off x="3060700" y="2623344"/>
            <a:ext cx="3175000" cy="2387600"/>
          </a:xfr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192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Hasta</a:t>
            </a:r>
            <a:r>
              <a:rPr lang="en-US" dirty="0" smtClean="0"/>
              <a:t> </a:t>
            </a:r>
            <a:r>
              <a:rPr lang="en-US" dirty="0" err="1" smtClean="0"/>
              <a:t>Manana</a:t>
            </a:r>
            <a:r>
              <a:rPr lang="en-US" dirty="0" smtClean="0"/>
              <a:t> (</a:t>
            </a:r>
            <a:r>
              <a:rPr lang="en-US" dirty="0" err="1" smtClean="0"/>
              <a:t>spanish</a:t>
            </a:r>
            <a:r>
              <a:rPr lang="en-US" dirty="0" smtClean="0"/>
              <a:t>):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066801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[</a:t>
            </a:r>
            <a:r>
              <a:rPr lang="en-US" sz="2800" dirty="0" err="1" smtClean="0"/>
              <a:t>mä</a:t>
            </a:r>
            <a:r>
              <a:rPr lang="en-US" sz="2800" dirty="0" smtClean="0"/>
              <a:t> </a:t>
            </a:r>
            <a:r>
              <a:rPr lang="en-US" sz="2800" dirty="0" err="1" smtClean="0"/>
              <a:t>nyä</a:t>
            </a:r>
            <a:r>
              <a:rPr lang="en-US" sz="2800" b="1" dirty="0" err="1" smtClean="0"/>
              <a:t>′</a:t>
            </a:r>
            <a:r>
              <a:rPr lang="en-US" sz="2800" dirty="0" err="1" smtClean="0"/>
              <a:t>nä</a:t>
            </a:r>
            <a:r>
              <a:rPr lang="en-US" sz="2800" dirty="0" smtClean="0"/>
              <a:t>] so long; (I'll) see you tomorrow</a:t>
            </a:r>
            <a:endParaRPr lang="en-US" sz="2800" dirty="0"/>
          </a:p>
        </p:txBody>
      </p:sp>
      <p:pic>
        <p:nvPicPr>
          <p:cNvPr id="21506" name="Picture 2" descr="C:\Users\user\AppData\Local\Microsoft\Windows\Temporary Internet Files\Content.IE5\NGJWYJLX\MP900430465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124199"/>
            <a:ext cx="2743199" cy="2955925"/>
          </a:xfrm>
          <a:prstGeom prst="rect">
            <a:avLst/>
          </a:prstGeom>
          <a:noFill/>
        </p:spPr>
      </p:pic>
      <p:pic>
        <p:nvPicPr>
          <p:cNvPr id="21508" name="Picture 4" descr="C:\Users\user\AppData\Local\Microsoft\Windows\Temporary Internet Files\Content.IE5\CC3NHCF8\MP90042282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267200"/>
            <a:ext cx="3048000" cy="2209800"/>
          </a:xfrm>
          <a:prstGeom prst="rect">
            <a:avLst/>
          </a:prstGeom>
          <a:noFill/>
        </p:spPr>
      </p:pic>
      <p:pic>
        <p:nvPicPr>
          <p:cNvPr id="21509" name="Picture 5" descr="C:\Users\user\AppData\Local\Microsoft\Windows\Temporary Internet Files\Content.IE5\GPN2OI7T\MC90006014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981200"/>
            <a:ext cx="2591714" cy="23628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Soup de jour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rand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 capita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Prima donna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Status quo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002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 err="1" smtClean="0"/>
              <a:t>Hasta</a:t>
            </a:r>
            <a:r>
              <a:rPr lang="en-US" dirty="0" smtClean="0"/>
              <a:t> la vista (Spanish): </a:t>
            </a:r>
            <a:br>
              <a:rPr lang="en-US" dirty="0" smtClean="0"/>
            </a:br>
            <a:r>
              <a:rPr lang="en-US" dirty="0" smtClean="0"/>
              <a:t>goodbye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user\AppData\Local\Microsoft\Windows\Temporary Internet Files\Content.IE5\GPN2OI7T\MC90043491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143" y="2286143"/>
            <a:ext cx="2285714" cy="2285714"/>
          </a:xfrm>
          <a:prstGeom prst="rect">
            <a:avLst/>
          </a:prstGeom>
          <a:noFill/>
        </p:spPr>
      </p:pic>
      <p:pic>
        <p:nvPicPr>
          <p:cNvPr id="2051" name="Picture 3" descr="C:\Users\user\AppData\Local\Microsoft\Windows\Temporary Internet Files\Content.IE5\GPN2OI7T\MC90043491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143" y="2286143"/>
            <a:ext cx="2285714" cy="22857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002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 smtClean="0"/>
              <a:t>Mi casa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casa (Spanish): </a:t>
            </a:r>
            <a:br>
              <a:rPr lang="en-US" dirty="0" smtClean="0"/>
            </a:br>
            <a:r>
              <a:rPr lang="en-US" dirty="0" smtClean="0"/>
              <a:t>My house is your house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 descr="C:\Users\user\AppData\Local\Microsoft\Windows\Temporary Internet Files\Content.IE5\F2VUWW3D\MC90005772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886303"/>
            <a:ext cx="2590800" cy="13808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2895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Pro bono ( Latin):</a:t>
            </a:r>
            <a:br>
              <a:rPr lang="en-US" dirty="0" smtClean="0"/>
            </a:br>
            <a:r>
              <a:rPr lang="en-US" dirty="0" smtClean="0"/>
              <a:t> Done or donated  without charge; free</a:t>
            </a:r>
            <a:br>
              <a:rPr lang="en-US" dirty="0" smtClean="0"/>
            </a:br>
            <a:r>
              <a:rPr lang="en-US" dirty="0" smtClean="0"/>
              <a:t>[pro </a:t>
            </a:r>
            <a:r>
              <a:rPr lang="en-US" dirty="0" err="1" smtClean="0"/>
              <a:t>boh</a:t>
            </a:r>
            <a:r>
              <a:rPr lang="en-US" dirty="0" smtClean="0"/>
              <a:t>’ </a:t>
            </a:r>
            <a:r>
              <a:rPr lang="en-US" dirty="0" err="1" smtClean="0"/>
              <a:t>noh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public good;</a:t>
            </a:r>
            <a:endParaRPr lang="en-US" dirty="0"/>
          </a:p>
        </p:txBody>
      </p:sp>
      <p:pic>
        <p:nvPicPr>
          <p:cNvPr id="4098" name="Picture 2" descr="C:\Users\user\AppData\Local\Microsoft\Windows\Temporary Internet Files\Content.IE5\F2VUWW3D\MC90010475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895600"/>
            <a:ext cx="1748333" cy="18187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524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 smtClean="0"/>
              <a:t>Carpe diem (Latin): </a:t>
            </a:r>
            <a:br>
              <a:rPr lang="en-US" dirty="0" smtClean="0"/>
            </a:br>
            <a:r>
              <a:rPr lang="en-US" dirty="0" smtClean="0"/>
              <a:t>seize the day!</a:t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 err="1" smtClean="0"/>
              <a:t>kar’pay</a:t>
            </a:r>
            <a:r>
              <a:rPr lang="en-US" dirty="0" smtClean="0"/>
              <a:t> </a:t>
            </a:r>
            <a:r>
              <a:rPr lang="en-US" dirty="0" err="1" smtClean="0"/>
              <a:t>dee’um</a:t>
            </a:r>
            <a:r>
              <a:rPr lang="en-US" dirty="0" smtClean="0"/>
              <a:t>]</a:t>
            </a:r>
            <a:endParaRPr lang="en-US" dirty="0"/>
          </a:p>
        </p:txBody>
      </p:sp>
      <p:pic>
        <p:nvPicPr>
          <p:cNvPr id="4" name="MS900054273[1].mid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343400" y="2133600"/>
            <a:ext cx="304800" cy="304800"/>
          </a:xfrm>
          <a:prstGeom prst="rect">
            <a:avLst/>
          </a:prstGeom>
        </p:spPr>
      </p:pic>
      <p:pic>
        <p:nvPicPr>
          <p:cNvPr id="5122" name="Picture 2" descr="C:\Users\user\AppData\Local\Microsoft\Windows\Temporary Internet Files\Content.IE5\NGJWYJLX\MC90010436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352800"/>
            <a:ext cx="1828800" cy="18690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13952</TotalTime>
  <Words>408</Words>
  <Application>Microsoft Office PowerPoint</Application>
  <PresentationFormat>On-screen Show (4:3)</PresentationFormat>
  <Paragraphs>72</Paragraphs>
  <Slides>58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Trek</vt:lpstr>
      <vt:lpstr>Foreign Words/Phrases</vt:lpstr>
      <vt:lpstr>Bon voyage (French):   farewell; goodbye </vt:lpstr>
      <vt:lpstr>Bonjour (French):  Hello </vt:lpstr>
      <vt:lpstr>C’est la vie (French):  That’s life </vt:lpstr>
      <vt:lpstr>E pluribus unum (Latin):  One out of many </vt:lpstr>
      <vt:lpstr>Hasta la vista (Spanish):  goodbye </vt:lpstr>
      <vt:lpstr>Mi casa es su casa (Spanish):  My house is your house </vt:lpstr>
      <vt:lpstr>Pro bono ( Latin):  Done or donated  without charge; free [pro boh’ noh]</vt:lpstr>
      <vt:lpstr>Carpe diem (Latin):  seize the day! [kar’pay dee’um]</vt:lpstr>
      <vt:lpstr>Crème de la crème (French):  the best of the best </vt:lpstr>
      <vt:lpstr>Faux pas (French):  Social blunder [foh pah’] </vt:lpstr>
      <vt:lpstr>Esprit de corps (French):  team spirit </vt:lpstr>
      <vt:lpstr>Bona fide (French):  Genuine, real, sincere [boh’na fide] </vt:lpstr>
      <vt:lpstr>Aloha (Hawaiian):  Hello/goodbye </vt:lpstr>
      <vt:lpstr>Au courant (French):  Current, up to date [oh’ koo-rahn’] </vt:lpstr>
      <vt:lpstr>Bon appétit (French):  Good appetite, enjoy your meal </vt:lpstr>
      <vt:lpstr>Déjà vu (French):  a feeling of having done or seen something before </vt:lpstr>
      <vt:lpstr>Femme fatale (French) [fĕm' fə-tăl‘], : (disastrous woman)  1. Seductive woman who lures men into dangerous or compromising situations. 2. A woman who attracts men by an aura of charm &amp; mystery. </vt:lpstr>
      <vt:lpstr>Cum laude (Latin):  with distinction; with praise </vt:lpstr>
      <vt:lpstr>Summa cum laude (Latin):  with highest distinction </vt:lpstr>
      <vt:lpstr>Magna cum laude (Latin):  with great distinction </vt:lpstr>
      <vt:lpstr>Alma mater (Latin):  a school college, or university which one has attended or from which one graduated; the song or hymn of a school, college, or university</vt:lpstr>
      <vt:lpstr>RSVP (French): abbreviation for  reponde s’il vous plait [seel voo play] (please reply);  to respond to an invitation. </vt:lpstr>
      <vt:lpstr>Dolce vita (Italian):  literally, sweet life : a life of indolence and self-indulgence -- called also la dolce vita </vt:lpstr>
      <vt:lpstr>Au revoir (French):   literally, till seeing again; goodbye [oh rer-vwahr]</vt:lpstr>
      <vt:lpstr>A la mode (French):  topped with ice cream  </vt:lpstr>
      <vt:lpstr>Merci beaucoup (French):  thank you very much [mair-see ] </vt:lpstr>
      <vt:lpstr>Feliz Navidad (Spanish):  Merry Christmas </vt:lpstr>
      <vt:lpstr>Quid pro quo (Latin):  an equal exchange </vt:lpstr>
      <vt:lpstr>Savoir-faire (French): the ability to do the correct thing </vt:lpstr>
      <vt:lpstr>Verbatim (Latin):  in the exact words; word for word </vt:lpstr>
      <vt:lpstr>En masse (French):  In one large group </vt:lpstr>
      <vt:lpstr>Du jour (french):  of the day</vt:lpstr>
      <vt:lpstr>A la carte (french): separate price for each item</vt:lpstr>
      <vt:lpstr>Adios (spanish): goodbye</vt:lpstr>
      <vt:lpstr>Amigos (spanish): friend</vt:lpstr>
      <vt:lpstr>Eureka (Greek): I’ve found it!</vt:lpstr>
      <vt:lpstr>Buenos dias (spanish): good day  [bwe-naws thee-ahs] </vt:lpstr>
      <vt:lpstr>Gracias (spanish): thank you</vt:lpstr>
      <vt:lpstr>De nada (spanish): you’re welcome</vt:lpstr>
      <vt:lpstr>PADRE (SPANISH): FATHER</vt:lpstr>
      <vt:lpstr>SENOR (SPANISH): MR./SIR</vt:lpstr>
      <vt:lpstr>MADRE (SPANISH): MOTHER</vt:lpstr>
      <vt:lpstr>SENORA (SPANISH): Mrs./ma’am</vt:lpstr>
      <vt:lpstr>Al fresco (italian): outdoors</vt:lpstr>
      <vt:lpstr>Vamonos (spanish): let’s go</vt:lpstr>
      <vt:lpstr>Salud (spanish): used after a person sneezes or as a toast (“bless you”, “cheers”) [sah-looth]</vt:lpstr>
      <vt:lpstr>Chica (spanish): girl</vt:lpstr>
      <vt:lpstr>Chico (spanish): boy</vt:lpstr>
      <vt:lpstr>Etc. (abreviation for- et cetera)(latin): and so on; and other things</vt:lpstr>
      <vt:lpstr>Espresso (italian): strong coffee</vt:lpstr>
      <vt:lpstr>Caffe latte/café au lait (italian):  coffee (espresso) with steamed milk</vt:lpstr>
      <vt:lpstr>cappuccino (Italian): coffee drink prepared with espresso, hot milk, and steamed-milk foam. </vt:lpstr>
      <vt:lpstr>Hasta Manana (spanish): </vt:lpstr>
      <vt:lpstr>Soup de jour</vt:lpstr>
      <vt:lpstr>Per capita</vt:lpstr>
      <vt:lpstr>Prima donna</vt:lpstr>
      <vt:lpstr>Status quo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Foreign Words/Phrases</dc:title>
  <dc:creator>user</dc:creator>
  <cp:lastModifiedBy>user</cp:lastModifiedBy>
  <cp:revision>59</cp:revision>
  <dcterms:created xsi:type="dcterms:W3CDTF">2010-04-16T18:56:57Z</dcterms:created>
  <dcterms:modified xsi:type="dcterms:W3CDTF">2010-10-26T18:07:19Z</dcterms:modified>
</cp:coreProperties>
</file>